
<file path=[Content_Types].xml><?xml version="1.0" encoding="utf-8"?>
<Types xmlns="http://schemas.openxmlformats.org/package/2006/content-types">
  <Default Extension="png" ContentType="image/png"/>
  <Default Extension="mp3" ContentType="audio/mpe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6" r:id="rId4"/>
    <p:sldMasterId id="2147483703" r:id="rId5"/>
  </p:sldMasterIdLst>
  <p:notesMasterIdLst>
    <p:notesMasterId r:id="rId26"/>
  </p:notesMasterIdLst>
  <p:sldIdLst>
    <p:sldId id="276" r:id="rId6"/>
    <p:sldId id="289" r:id="rId7"/>
    <p:sldId id="288" r:id="rId8"/>
    <p:sldId id="290" r:id="rId9"/>
    <p:sldId id="291" r:id="rId10"/>
    <p:sldId id="299" r:id="rId11"/>
    <p:sldId id="293" r:id="rId12"/>
    <p:sldId id="317" r:id="rId13"/>
    <p:sldId id="305" r:id="rId14"/>
    <p:sldId id="307" r:id="rId15"/>
    <p:sldId id="308" r:id="rId16"/>
    <p:sldId id="309" r:id="rId17"/>
    <p:sldId id="310" r:id="rId18"/>
    <p:sldId id="311" r:id="rId19"/>
    <p:sldId id="312" r:id="rId20"/>
    <p:sldId id="306" r:id="rId21"/>
    <p:sldId id="318" r:id="rId22"/>
    <p:sldId id="319" r:id="rId23"/>
    <p:sldId id="321" r:id="rId24"/>
    <p:sldId id="320" r:id="rId25"/>
  </p:sldIdLst>
  <p:sldSz cx="9144000" cy="5143500" type="screen16x9"/>
  <p:notesSz cx="6858000" cy="9144000"/>
  <p:embeddedFontLst>
    <p:embeddedFont>
      <p:font typeface="EC Square Sans Pro Medium" panose="020B0500000000020004" charset="0"/>
      <p:regular r:id="rId27"/>
      <p:italic r:id="rId28"/>
    </p:embeddedFont>
    <p:embeddedFont>
      <p:font typeface="EC Square Sans Cond Pro Medium" panose="020B060402020202020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EC Square Sans Pro" panose="020B0506020000090004" charset="0"/>
      <p:regular r:id="rId35"/>
      <p:bold r:id="rId36"/>
      <p:italic r:id="rId37"/>
      <p:boldItalic r:id="rId38"/>
    </p:embeddedFont>
    <p:embeddedFont>
      <p:font typeface="Segoe Script" panose="030B0504020000000003" pitchFamily="66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mplified" id="{0417AAF2-C33B-7C49-9F6A-A9D529DD8A9F}">
          <p14:sldIdLst>
            <p14:sldId id="276"/>
            <p14:sldId id="289"/>
            <p14:sldId id="288"/>
            <p14:sldId id="290"/>
            <p14:sldId id="291"/>
            <p14:sldId id="299"/>
            <p14:sldId id="293"/>
            <p14:sldId id="317"/>
            <p14:sldId id="305"/>
            <p14:sldId id="307"/>
            <p14:sldId id="308"/>
            <p14:sldId id="309"/>
            <p14:sldId id="310"/>
            <p14:sldId id="311"/>
            <p14:sldId id="312"/>
            <p14:sldId id="306"/>
            <p14:sldId id="318"/>
            <p14:sldId id="319"/>
            <p14:sldId id="321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inkova, Gabriela" initials="GC" lastIdx="1" clrIdx="0"/>
  <p:cmAuthor id="1" name="Gillebert, Margaux" initials="MX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186"/>
    <a:srgbClr val="F95C22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EBC15D-57A9-9141-3769-80CB676CF70B}" v="22" dt="2022-04-12T07:49:03.856"/>
    <p1510:client id="{4414F169-2778-7327-B9D1-4CF1F3F42C2E}" v="164" dt="2022-02-09T11:08:56.274"/>
    <p1510:client id="{8F7ADC8A-6743-B29A-91A5-2DD34248C4E0}" v="4" dt="2022-03-18T11:54:38.083"/>
    <p1510:client id="{9659CBB1-A40F-2C0E-CDE2-1272012AE845}" v="30" dt="2022-01-25T12:46:57.915"/>
    <p1510:client id="{B22F8BAB-F75F-440F-B44D-D435EB972319}" v="2" dt="2022-02-09T11:15:03.813"/>
    <p1510:client id="{ED1BA711-6CBD-7ECA-19A3-E6A935B068C4}" v="21" dt="2022-04-12T07:47:44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74"/>
  </p:normalViewPr>
  <p:slideViewPr>
    <p:cSldViewPr snapToGrid="0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AC067-5CF3-A24E-843A-9D2E71A2F94D}" type="datetimeFigureOut">
              <a:rPr lang="fr-FR" smtClean="0"/>
              <a:t>22/10/2024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43509-14A4-4141-8D88-16C7592F56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24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Соня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713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Вики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6359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Хиси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37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Пепи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238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Марчето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002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Соня и Стефчо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51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Марчето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00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Стефчо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930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Хиси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803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bg-BG" dirty="0" smtClean="0">
                <a:solidFill>
                  <a:schemeClr val="bg1"/>
                </a:solidFill>
              </a:rPr>
              <a:t>Пепи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115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bg-BG" dirty="0" smtClean="0">
                <a:solidFill>
                  <a:schemeClr val="bg1"/>
                </a:solidFill>
              </a:rPr>
              <a:t>Соня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115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Марчето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000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Ивана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43509-14A4-4141-8D88-16C7592F56C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849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2EDB8-12C6-34EA-F3D8-696E5FD2E1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D2D4C0-D79B-C616-A45A-D9D56BC12E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56176" y="114190"/>
            <a:ext cx="2807972" cy="873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02D776-1E75-2634-DED9-E0959398F2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988444" cy="49480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573795-3ECB-5525-6785-81613537CA90}"/>
              </a:ext>
            </a:extLst>
          </p:cNvPr>
          <p:cNvSpPr/>
          <p:nvPr userDrawn="1"/>
        </p:nvSpPr>
        <p:spPr>
          <a:xfrm>
            <a:off x="6294959" y="720055"/>
            <a:ext cx="2667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1400" b="1" cap="all" spc="300" dirty="0">
                <a:solidFill>
                  <a:srgbClr val="FB5C22"/>
                </a:solidFill>
                <a:latin typeface="EC Square Sans Cond Pro Medium" panose="020B0606000000020004" pitchFamily="34" charset="0"/>
              </a:rPr>
              <a:t>14-27 October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CE409-6AA2-206F-0918-C7AEDF213F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73" y="4716085"/>
            <a:ext cx="1440160" cy="307143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9F816939-B2F1-E7A5-37C0-BA8ED392F8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7" y="2263180"/>
            <a:ext cx="347826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0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1308200"/>
            <a:ext cx="626246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091D66-F092-9E40-9A32-BBD0E04C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418356"/>
            <a:ext cx="6262464" cy="8572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73AA2C5-AE24-E8C9-BDF1-20A9BB235A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028709" y="4891714"/>
            <a:ext cx="2057400" cy="273844"/>
          </a:xfrm>
        </p:spPr>
        <p:txBody>
          <a:bodyPr/>
          <a:lstStyle/>
          <a:p>
            <a:fld id="{EADC8477-BC60-482C-A504-EEFEAA9040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828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95736" y="1308200"/>
            <a:ext cx="6262464" cy="3394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091D66-F092-9E40-9A32-BBD0E04C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418356"/>
            <a:ext cx="6262464" cy="8572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45CF7CC3-8801-8FC2-0E95-6566965E8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028709" y="4891714"/>
            <a:ext cx="2057400" cy="273844"/>
          </a:xfrm>
        </p:spPr>
        <p:txBody>
          <a:bodyPr/>
          <a:lstStyle/>
          <a:p>
            <a:fld id="{EADC8477-BC60-482C-A504-EEFEAA9040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98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A678DB-A95E-E64C-A55C-0DA7B77807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6EACED-8D00-F043-BFB8-32B4DD5289CF}"/>
              </a:ext>
            </a:extLst>
          </p:cNvPr>
          <p:cNvSpPr/>
          <p:nvPr userDrawn="1"/>
        </p:nvSpPr>
        <p:spPr>
          <a:xfrm>
            <a:off x="6444208" y="699542"/>
            <a:ext cx="2667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all" spc="300" normalizeH="0" baseline="0" noProof="0">
                <a:ln>
                  <a:noFill/>
                </a:ln>
                <a:solidFill>
                  <a:srgbClr val="FB5C22"/>
                </a:solidFill>
                <a:effectLst/>
                <a:uLnTx/>
                <a:uFillTx/>
                <a:latin typeface="EC Square Sans Cond Pro Medium" panose="020B0606000000020004" pitchFamily="34" charset="0"/>
                <a:ea typeface="+mn-ea"/>
                <a:cs typeface="+mn-cs"/>
              </a:rPr>
              <a:t>8-23 October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96BBE-1AC6-AE55-040E-C10BAB65A4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56176" y="114190"/>
            <a:ext cx="2807972" cy="873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576FED-A207-95B2-0B64-B6E77BB5E9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988444" cy="49480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ADBAE0-D8B8-8F4B-7E96-718080584F10}"/>
              </a:ext>
            </a:extLst>
          </p:cNvPr>
          <p:cNvSpPr/>
          <p:nvPr userDrawn="1"/>
        </p:nvSpPr>
        <p:spPr>
          <a:xfrm>
            <a:off x="6415128" y="716082"/>
            <a:ext cx="2667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all" spc="300" normalizeH="0" baseline="0" noProof="0">
                <a:ln>
                  <a:noFill/>
                </a:ln>
                <a:solidFill>
                  <a:srgbClr val="FB5C22"/>
                </a:solidFill>
                <a:effectLst/>
                <a:uLnTx/>
                <a:uFillTx/>
                <a:latin typeface="EC Square Sans Cond Pro Medium" panose="020B0606000000020004" pitchFamily="34" charset="0"/>
                <a:ea typeface="+mn-ea"/>
                <a:cs typeface="+mn-cs"/>
              </a:rPr>
              <a:t>7-22 October 2023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88C4C-613D-9E9F-C9E7-FE2B57112E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188" y="2192114"/>
            <a:ext cx="3109868" cy="2755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30B5E8-C0E9-093F-170F-BAD044351E2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73" y="4716085"/>
            <a:ext cx="1440160" cy="3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5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4" y="1308200"/>
            <a:ext cx="6550496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091D66-F092-9E40-9A32-BBD0E04C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04" y="418356"/>
            <a:ext cx="6550496" cy="8572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E442-AE3C-264D-B63D-E00A238524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C8477-BC60-482C-A504-EEFEAA9040EE}" type="slidenum">
              <a:rPr kumimoji="0" lang="en-GB" sz="75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EC Squar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EC Squar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84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51720" y="1308200"/>
            <a:ext cx="6406480" cy="3394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1E221-5E18-6E4B-9B6D-966A78E29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690" y="697532"/>
            <a:ext cx="6476510" cy="62161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37135-E8DA-EB47-899C-03BA0E7487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C8477-BC60-482C-A504-EEFEAA9040EE}" type="slidenum">
              <a:rPr kumimoji="0" lang="en-GB" sz="75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EC Squar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EC Squar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theme" Target="../theme/theme2.xml"/><Relationship Id="rId9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C46ECDF-8596-E44C-AE14-BF2AE1C154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547664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866" y="1480172"/>
            <a:ext cx="6494826" cy="303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4208" y="473273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/>
                </a:solidFill>
              </a:defRPr>
            </a:lvl1pPr>
          </a:lstStyle>
          <a:p>
            <a:fld id="{EADC8477-BC60-482C-A504-EEFEAA9040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381E81BC-ADE2-4247-B653-B74FD47E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182" y="787460"/>
            <a:ext cx="6476510" cy="621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36BEF7-1C47-1E44-A5E7-977565C5554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6200000">
            <a:off x="-650048" y="2965845"/>
            <a:ext cx="2807972" cy="8733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A07D7F-FACB-C872-EDC5-447755677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927"/>
          <a:stretch/>
        </p:blipFill>
        <p:spPr>
          <a:xfrm>
            <a:off x="0" y="-1"/>
            <a:ext cx="2815771" cy="21192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80D571-4039-A173-2D6D-6A3B1FEFCC4E}"/>
              </a:ext>
            </a:extLst>
          </p:cNvPr>
          <p:cNvSpPr/>
          <p:nvPr userDrawn="1"/>
        </p:nvSpPr>
        <p:spPr>
          <a:xfrm rot="16200000">
            <a:off x="-258103" y="3170125"/>
            <a:ext cx="2667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1400" b="1" cap="all" spc="300" dirty="0">
                <a:solidFill>
                  <a:srgbClr val="FB5C22"/>
                </a:solidFill>
                <a:latin typeface="EC Square Sans Cond Pro Medium" panose="020B0606000000020004" pitchFamily="34" charset="0"/>
              </a:rPr>
              <a:t>14-27 October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D5E79-8B87-3F9E-0AB7-7C47E8E78B5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73" y="4716085"/>
            <a:ext cx="1440160" cy="307143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9F816939-B2F1-E7A5-37C0-BA8ED392F80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" y="341902"/>
            <a:ext cx="1451309" cy="12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0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hf hdr="0"/>
  <p:txStyles>
    <p:titleStyle>
      <a:lvl1pPr algn="l" defTabSz="685783" rtl="0" eaLnBrk="1" latinLnBrk="0" hangingPunct="1">
        <a:spcBef>
          <a:spcPct val="0"/>
        </a:spcBef>
        <a:buNone/>
        <a:defRPr sz="25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866" y="1480172"/>
            <a:ext cx="6494826" cy="303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27984" y="48696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C8477-BC60-482C-A504-EEFEAA9040EE}" type="slidenum">
              <a:rPr kumimoji="0" lang="en-GB" sz="75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EC Squar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EC Square Sans Pro"/>
              <a:ea typeface="+mn-ea"/>
              <a:cs typeface="+mn-cs"/>
            </a:endParaRP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381E81BC-ADE2-4247-B653-B74FD47E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182" y="787460"/>
            <a:ext cx="6476510" cy="621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A44A3-CB0A-9118-5722-414F03C424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547664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E8C601-A6B2-9DC2-0062-F1967E4C9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5927"/>
          <a:stretch/>
        </p:blipFill>
        <p:spPr>
          <a:xfrm>
            <a:off x="0" y="-1"/>
            <a:ext cx="2815771" cy="2119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9517E-73CA-8E7A-129E-93B844B55CD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16200000">
            <a:off x="-650048" y="2965845"/>
            <a:ext cx="2807972" cy="873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DC076E-1EA3-E908-4595-0A3D06E265B0}"/>
              </a:ext>
            </a:extLst>
          </p:cNvPr>
          <p:cNvSpPr/>
          <p:nvPr userDrawn="1"/>
        </p:nvSpPr>
        <p:spPr>
          <a:xfrm rot="16200000">
            <a:off x="-258103" y="3060796"/>
            <a:ext cx="2667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all" spc="300" normalizeH="0" baseline="0" noProof="0">
                <a:ln>
                  <a:noFill/>
                </a:ln>
                <a:solidFill>
                  <a:srgbClr val="FB5C22"/>
                </a:solidFill>
                <a:effectLst/>
                <a:uLnTx/>
                <a:uFillTx/>
                <a:latin typeface="EC Square Sans Cond Pro Medium" panose="020B0606000000020004" pitchFamily="34" charset="0"/>
                <a:ea typeface="+mn-ea"/>
                <a:cs typeface="+mn-cs"/>
              </a:rPr>
              <a:t>7-22 October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FA87D-F604-F7A0-69C2-A53A212CE5B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35" y="487536"/>
            <a:ext cx="1324830" cy="1174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E4A20-D39B-BB0B-63C9-D1591CA1162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73" y="4716085"/>
            <a:ext cx="1440160" cy="3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</p:sldLayoutIdLst>
  <p:hf hdr="0"/>
  <p:txStyles>
    <p:titleStyle>
      <a:lvl1pPr algn="l" defTabSz="685783" rtl="0" eaLnBrk="1" latinLnBrk="0" hangingPunct="1">
        <a:spcBef>
          <a:spcPct val="0"/>
        </a:spcBef>
        <a:buNone/>
        <a:defRPr sz="25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bg1">
              <a:lumMod val="75000"/>
            </a:schemeClr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hyperlink" Target="file:///C:\Users\Maria\Desktop\22.10.2024g.%20Code%20Week\on-line%20&#1084;&#1072;&#1075;&#1072;&#1079;&#1080;&#1085;%20-%20WindowsForm\on-line%20&#1084;&#1072;&#1075;&#1072;&#1079;&#1080;&#1085;%20-%20WindowsForm\bin\Debug\on-line%20&#1084;&#1072;&#1075;&#1072;&#1079;&#1080;&#1085;%20-%20WindowsForm.exe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file:///C:\Users\Maria\Desktop\22.10.2024g.%20Code%20Week\&#1086;&#1085;-&#1083;&#1072;&#1081;&#1085;%20&#1084;&#1072;&#1075;&#1072;&#1079;&#1080;&#1085;%20&#1082;&#1086;&#1085;&#1079;&#1086;&#1083;&#1072;\&#1086;&#1085;-&#1083;&#1072;&#1081;&#1085;%20&#1084;&#1072;&#1075;&#1072;&#1079;&#1080;&#1085;%20&#1082;&#1086;&#1085;&#1079;&#1086;&#1083;&#1072;\bin\Debug\&#1086;&#1085;-&#1083;&#1072;&#1081;&#1085;%20&#1084;&#1072;&#1075;&#1072;&#1079;&#1080;&#1085;%20&#1082;&#1086;&#1085;&#1079;&#1086;&#1083;&#1072;.exe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file:///C:\Users\Maria\Desktop\22.10.2024g.%20Code%20Week\choveche-windowsFormApp\choveche-windowsFormApp\bin\Debug\choveche-windowsFormApp.exe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hyperlink" Target="file:///C:\Users\Maria\Desktop\22.10.2024g.%20Code%20Week\&#1076;&#1080;&#1072;&#1075;&#1072;&#1084;&#1072;\&#1076;&#1080;&#1072;&#1075;&#1072;&#1084;&#1072;\bin\Debug\&#1076;&#1080;&#1072;&#1075;&#1072;&#1084;&#1072;.exe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hyperlink" Target="file:///C:\Users\Maria\Desktop\22.10.2024g.%20Code%20Week\&#1058;&#1072;&#1081;&#1084;&#1077;&#1088;\&#1058;&#1072;&#1081;&#1084;&#1077;&#1088;\bin\Debug\&#1058;&#1072;&#1081;&#1084;&#1077;&#1088;.exe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Maria\Desktop\22.10.2024g.%20Code%20Week\&#1044;&#1080;&#1072;&#1083;&#1086;&#1075;\&#1044;&#1080;&#1072;&#1083;&#1086;&#1075;\bin\Debug\&#1044;&#1080;&#1072;&#1083;&#1086;&#1075;.ex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1.png"/><Relationship Id="rId5" Type="http://schemas.openxmlformats.org/officeDocument/2006/relationships/hyperlink" Target="file:///C:\Users\Maria\Desktop\22.10.2024g.%20Code%20Week\&#1052;&#1072;&#1088;&#1080;&#1103;%20&#1058;&#1086;&#1076;&#1086;&#1088;&#1086;&#1074;&#1072;%20-%20&#1054;&#1089;&#1090;&#1072;&#1085;&#1080;%20&#1090;&#1072;&#1079;&#1080;%20&#1085;&#1086;&#1097;%205%20&#1075;&#1088;&#1091;&#1087;&#1072;.mp3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7D8B76-552B-9A42-972B-B8CBC525BE2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430830" y="1155801"/>
            <a:ext cx="5422246" cy="99486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bg-BG" sz="2400" b="1" dirty="0">
                <a:solidFill>
                  <a:srgbClr val="FFFFFF"/>
                </a:solidFill>
              </a:rPr>
              <a:t>Европейска седмица на </a:t>
            </a:r>
            <a:r>
              <a:rPr lang="bg-BG" sz="2400" b="1" dirty="0" smtClean="0">
                <a:solidFill>
                  <a:srgbClr val="FFFFFF"/>
                </a:solidFill>
              </a:rPr>
              <a:t>кодирането </a:t>
            </a:r>
            <a:r>
              <a:rPr lang="bg-BG" sz="2400" b="1" dirty="0">
                <a:solidFill>
                  <a:srgbClr val="FFFFFF"/>
                </a:solidFill>
              </a:rPr>
              <a:t>в ПГ „Пейо Яворов“</a:t>
            </a:r>
            <a:endParaRPr lang="fr-FR" sz="2400" b="1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86" y="2392071"/>
            <a:ext cx="3942893" cy="2201875"/>
          </a:xfrm>
          <a:prstGeom prst="rect">
            <a:avLst/>
          </a:prstGeom>
          <a:ln w="12700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" name="Химн-САМО МЕЛОДИ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6150" y="115580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1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9512" numSld="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509" y="1475226"/>
            <a:ext cx="3504683" cy="31260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14790" y="1475226"/>
            <a:ext cx="3267824" cy="3429053"/>
          </a:xfrm>
        </p:spPr>
        <p:txBody>
          <a:bodyPr>
            <a:noAutofit/>
          </a:bodyPr>
          <a:lstStyle/>
          <a:p>
            <a:pPr algn="just"/>
            <a:r>
              <a:rPr lang="bg-BG" dirty="0" smtClean="0"/>
              <a:t>	Ние</a:t>
            </a:r>
            <a:r>
              <a:rPr lang="ru-RU" dirty="0" smtClean="0"/>
              <a:t> създадохме </a:t>
            </a:r>
            <a:r>
              <a:rPr lang="ru-RU" dirty="0"/>
              <a:t>графичен интерфейс, който позволява на потребителите да избират продукти и автоматично да изчисляват крайната сума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	Нека </a:t>
            </a:r>
            <a:r>
              <a:rPr lang="ru-RU" dirty="0"/>
              <a:t>сега разгледаме този проект отблизо. С натискането на бутона стартираме демонстрацията на проекта „Онлайн магазин</a:t>
            </a:r>
            <a:r>
              <a:rPr lang="ru-RU" dirty="0" smtClean="0"/>
              <a:t>“.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Първи проект: </a:t>
            </a:r>
            <a:r>
              <a:rPr lang="en-US" dirty="0"/>
              <a:t>On-line </a:t>
            </a:r>
            <a:r>
              <a:rPr lang="ru-RU" dirty="0"/>
              <a:t>магазин, създаден с помощта на </a:t>
            </a:r>
            <a:r>
              <a:rPr lang="en-US" dirty="0"/>
              <a:t>Windows Form Application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 defTabSz="914378"/>
            <a:fld id="{EADC8477-BC60-482C-A504-EEFEAA9040EE}" type="slidenum">
              <a:rPr lang="en-GB">
                <a:solidFill>
                  <a:srgbClr val="1F497D"/>
                </a:solidFill>
                <a:latin typeface="EC Square Sans Pro"/>
              </a:rPr>
              <a:pPr algn="r" defTabSz="914378"/>
              <a:t>10</a:t>
            </a:fld>
            <a:endParaRPr lang="en-GB">
              <a:solidFill>
                <a:srgbClr val="1F497D"/>
              </a:solidFill>
              <a:latin typeface="EC Square Sans Pr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30" y="1475226"/>
            <a:ext cx="2000250" cy="1895475"/>
          </a:xfrm>
          <a:prstGeom prst="rect">
            <a:avLst/>
          </a:prstGeom>
        </p:spPr>
      </p:pic>
      <p:sp>
        <p:nvSpPr>
          <p:cNvPr id="6" name="TextBox 5">
            <a:hlinkClick r:id="rId6" action="ppaction://program"/>
          </p:cNvPr>
          <p:cNvSpPr txBox="1"/>
          <p:nvPr/>
        </p:nvSpPr>
        <p:spPr>
          <a:xfrm>
            <a:off x="7252704" y="2059044"/>
            <a:ext cx="149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chemeClr val="bg2"/>
                </a:solidFill>
              </a:rPr>
              <a:t>Проект</a:t>
            </a:r>
          </a:p>
          <a:p>
            <a:pPr algn="ctr"/>
            <a:r>
              <a:rPr lang="en-US" sz="1200" b="1" dirty="0" smtClean="0">
                <a:solidFill>
                  <a:schemeClr val="bg2"/>
                </a:solidFill>
              </a:rPr>
              <a:t>On-line</a:t>
            </a:r>
            <a:r>
              <a:rPr lang="bg-BG" sz="1200" b="1" dirty="0" smtClean="0">
                <a:solidFill>
                  <a:schemeClr val="bg2"/>
                </a:solidFill>
              </a:rPr>
              <a:t> магазин</a:t>
            </a:r>
            <a:endParaRPr lang="en-US" sz="1200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033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509" y="1475226"/>
            <a:ext cx="3504683" cy="31260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04178" y="1492516"/>
            <a:ext cx="3237538" cy="339447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	</a:t>
            </a:r>
            <a:r>
              <a:rPr lang="ru-RU" dirty="0" smtClean="0"/>
              <a:t>Този </a:t>
            </a:r>
            <a:r>
              <a:rPr lang="ru-RU" dirty="0"/>
              <a:t>проект използва същата основна логика за добавяне на продукти и изчисляване на крайната сума, както при първия проект с графичен интерфейс. </a:t>
            </a:r>
            <a:endParaRPr lang="en-US" dirty="0" smtClean="0"/>
          </a:p>
          <a:p>
            <a:pPr algn="just"/>
            <a:r>
              <a:rPr lang="en-US" dirty="0"/>
              <a:t>	</a:t>
            </a:r>
            <a:r>
              <a:rPr lang="ru-RU" dirty="0" smtClean="0"/>
              <a:t>Разликата </a:t>
            </a:r>
            <a:r>
              <a:rPr lang="ru-RU" dirty="0"/>
              <a:t>е в начина, по който потребителят взаимодейства с програмата – вместо с чекбоксове и бутони, тук използваме текстов въвеждане.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 defTabSz="914378"/>
            <a:fld id="{EADC8477-BC60-482C-A504-EEFEAA9040EE}" type="slidenum">
              <a:rPr lang="en-GB">
                <a:solidFill>
                  <a:srgbClr val="1F497D"/>
                </a:solidFill>
                <a:latin typeface="EC Square Sans Pro"/>
              </a:rPr>
              <a:pPr algn="r" defTabSz="914378"/>
              <a:t>11</a:t>
            </a:fld>
            <a:endParaRPr lang="en-GB">
              <a:solidFill>
                <a:srgbClr val="1F497D"/>
              </a:solidFill>
              <a:latin typeface="EC Square Sans Pro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Втори </a:t>
            </a:r>
            <a:r>
              <a:rPr lang="ru-RU" dirty="0"/>
              <a:t>проект: </a:t>
            </a:r>
            <a:r>
              <a:rPr lang="en-US" dirty="0"/>
              <a:t>On-line </a:t>
            </a:r>
            <a:r>
              <a:rPr lang="ru-RU" dirty="0"/>
              <a:t>магазин, създаден с помощта на </a:t>
            </a:r>
            <a:r>
              <a:rPr lang="en-US" dirty="0" smtClean="0"/>
              <a:t>Console Application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30" y="1475226"/>
            <a:ext cx="2000250" cy="1895475"/>
          </a:xfrm>
          <a:prstGeom prst="rect">
            <a:avLst/>
          </a:prstGeom>
        </p:spPr>
      </p:pic>
      <p:sp>
        <p:nvSpPr>
          <p:cNvPr id="12" name="TextBox 11">
            <a:hlinkClick r:id="rId6" action="ppaction://hlinkfile"/>
          </p:cNvPr>
          <p:cNvSpPr txBox="1"/>
          <p:nvPr/>
        </p:nvSpPr>
        <p:spPr>
          <a:xfrm>
            <a:off x="7252704" y="2059044"/>
            <a:ext cx="149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chemeClr val="bg2"/>
                </a:solidFill>
              </a:rPr>
              <a:t>Проект</a:t>
            </a:r>
          </a:p>
          <a:p>
            <a:pPr algn="ctr"/>
            <a:r>
              <a:rPr lang="en-US" sz="1200" b="1" dirty="0" smtClean="0">
                <a:solidFill>
                  <a:schemeClr val="bg2"/>
                </a:solidFill>
              </a:rPr>
              <a:t>On-line</a:t>
            </a:r>
            <a:r>
              <a:rPr lang="bg-BG" sz="1200" b="1" dirty="0" smtClean="0">
                <a:solidFill>
                  <a:schemeClr val="bg2"/>
                </a:solidFill>
              </a:rPr>
              <a:t> магазин - </a:t>
            </a:r>
          </a:p>
          <a:p>
            <a:pPr algn="ctr"/>
            <a:r>
              <a:rPr lang="bg-BG" sz="1200" b="1" dirty="0" smtClean="0">
                <a:solidFill>
                  <a:schemeClr val="bg2"/>
                </a:solidFill>
              </a:rPr>
              <a:t>конзола</a:t>
            </a:r>
            <a:endParaRPr lang="en-US" sz="1200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67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509" y="1475226"/>
            <a:ext cx="3504683" cy="31260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04177" y="1492516"/>
            <a:ext cx="3303273" cy="339447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	</a:t>
            </a:r>
            <a:r>
              <a:rPr lang="ru-RU" dirty="0"/>
              <a:t>Третият проект е приложение, създадено с помощта на Windows Forms, което позволява рисуването на човече с променящо се изражение и цвят</a:t>
            </a:r>
            <a:r>
              <a:rPr lang="ru-RU" dirty="0" smtClean="0"/>
              <a:t>.</a:t>
            </a:r>
          </a:p>
          <a:p>
            <a:pPr algn="just"/>
            <a:r>
              <a:rPr lang="ru-RU" dirty="0"/>
              <a:t>	</a:t>
            </a:r>
            <a:r>
              <a:rPr lang="ru-RU" dirty="0" smtClean="0"/>
              <a:t> </a:t>
            </a:r>
            <a:r>
              <a:rPr lang="ru-RU" dirty="0"/>
              <a:t>Потребителят може да избира дали човечето да се усмихва или да има неутрално изражение, както и да променя цвета на лицето му.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 defTabSz="914378"/>
            <a:fld id="{EADC8477-BC60-482C-A504-EEFEAA9040EE}" type="slidenum">
              <a:rPr lang="en-GB">
                <a:solidFill>
                  <a:srgbClr val="1F497D"/>
                </a:solidFill>
                <a:latin typeface="EC Square Sans Pro"/>
              </a:rPr>
              <a:pPr algn="r" defTabSz="914378"/>
              <a:t>12</a:t>
            </a:fld>
            <a:endParaRPr lang="en-GB">
              <a:solidFill>
                <a:srgbClr val="1F497D"/>
              </a:solidFill>
              <a:latin typeface="EC Square Sans Pro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Трети </a:t>
            </a:r>
            <a:r>
              <a:rPr lang="ru-RU" dirty="0" smtClean="0"/>
              <a:t>проект</a:t>
            </a:r>
            <a:r>
              <a:rPr lang="ru-RU" dirty="0"/>
              <a:t>: Човече с променящо се изражение и цвят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40" y="1492516"/>
            <a:ext cx="2000250" cy="1895475"/>
          </a:xfrm>
          <a:prstGeom prst="rect">
            <a:avLst/>
          </a:prstGeom>
        </p:spPr>
      </p:pic>
      <p:sp>
        <p:nvSpPr>
          <p:cNvPr id="3" name="TextBox 2">
            <a:hlinkClick r:id="rId6" action="ppaction://program"/>
          </p:cNvPr>
          <p:cNvSpPr txBox="1"/>
          <p:nvPr/>
        </p:nvSpPr>
        <p:spPr>
          <a:xfrm>
            <a:off x="7446768" y="2230083"/>
            <a:ext cx="1315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2"/>
                </a:solidFill>
              </a:rPr>
              <a:t>Проект човече</a:t>
            </a:r>
            <a:endParaRPr lang="en-US" sz="1200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06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827" y="1328233"/>
            <a:ext cx="3533399" cy="32525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04177" y="1492516"/>
            <a:ext cx="3303273" cy="339447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	</a:t>
            </a:r>
            <a:r>
              <a:rPr lang="ru-RU" dirty="0"/>
              <a:t>Този проект е създаден с помощта на Windows Forms и демонстрира използването на различни форми за визуализация на диаграми и данни. </a:t>
            </a:r>
            <a:endParaRPr lang="ru-RU" dirty="0" smtClean="0"/>
          </a:p>
          <a:p>
            <a:pPr algn="just"/>
            <a:r>
              <a:rPr lang="ru-RU" dirty="0"/>
              <a:t>	</a:t>
            </a:r>
            <a:r>
              <a:rPr lang="ru-RU" dirty="0" smtClean="0"/>
              <a:t>Потребителят </a:t>
            </a:r>
            <a:r>
              <a:rPr lang="ru-RU" dirty="0"/>
              <a:t>може да избира между различни видове диаграми чрез натискане на бутони, като всяка диаграма се отваря в нова форма.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 defTabSz="914378"/>
            <a:fld id="{EADC8477-BC60-482C-A504-EEFEAA9040EE}" type="slidenum">
              <a:rPr lang="en-GB">
                <a:solidFill>
                  <a:srgbClr val="1F497D"/>
                </a:solidFill>
                <a:latin typeface="EC Square Sans Pro"/>
              </a:rPr>
              <a:pPr algn="r" defTabSz="914378"/>
              <a:t>13</a:t>
            </a:fld>
            <a:endParaRPr lang="en-GB">
              <a:solidFill>
                <a:srgbClr val="1F497D"/>
              </a:solidFill>
              <a:latin typeface="EC Square Sans Pro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Четвърти </a:t>
            </a:r>
            <a:r>
              <a:rPr lang="ru-RU" dirty="0" smtClean="0"/>
              <a:t>проект</a:t>
            </a:r>
            <a:r>
              <a:rPr lang="ru-RU" dirty="0"/>
              <a:t>: Интерактивни диаграми с множество форми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30" y="1475226"/>
            <a:ext cx="2000250" cy="1895475"/>
          </a:xfrm>
          <a:prstGeom prst="rect">
            <a:avLst/>
          </a:prstGeom>
        </p:spPr>
      </p:pic>
      <p:sp>
        <p:nvSpPr>
          <p:cNvPr id="12" name="TextBox 11">
            <a:hlinkClick r:id="rId6" action="ppaction://program"/>
          </p:cNvPr>
          <p:cNvSpPr txBox="1"/>
          <p:nvPr/>
        </p:nvSpPr>
        <p:spPr>
          <a:xfrm>
            <a:off x="7239547" y="2218679"/>
            <a:ext cx="15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2"/>
                </a:solidFill>
              </a:rPr>
              <a:t>Проект диаграми</a:t>
            </a:r>
            <a:endParaRPr lang="en-US" sz="1200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98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248" y="1275606"/>
            <a:ext cx="3303360" cy="32525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04177" y="1492516"/>
            <a:ext cx="3303273" cy="339447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	</a:t>
            </a:r>
            <a:r>
              <a:rPr lang="ru-RU" dirty="0"/>
              <a:t>Този проект представлява проста анимация на кола, която се движи по екрана с помощта на </a:t>
            </a:r>
            <a:r>
              <a:rPr lang="ru-RU" dirty="0" smtClean="0"/>
              <a:t>таймер. </a:t>
            </a:r>
          </a:p>
          <a:p>
            <a:pPr algn="just"/>
            <a:r>
              <a:rPr lang="ru-RU" dirty="0"/>
              <a:t>	</a:t>
            </a:r>
            <a:r>
              <a:rPr lang="ru-RU" dirty="0" smtClean="0"/>
              <a:t>Програмата </a:t>
            </a:r>
            <a:r>
              <a:rPr lang="ru-RU" dirty="0"/>
              <a:t>използва графичен интерфейс, създаден чрез Windows Forms, за да създаде ефекта на движение на картинка по пътя.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 defTabSz="914378"/>
            <a:fld id="{EADC8477-BC60-482C-A504-EEFEAA9040EE}" type="slidenum">
              <a:rPr lang="en-GB">
                <a:solidFill>
                  <a:srgbClr val="1F497D"/>
                </a:solidFill>
                <a:latin typeface="EC Square Sans Pro"/>
              </a:rPr>
              <a:pPr algn="r" defTabSz="914378"/>
              <a:t>14</a:t>
            </a:fld>
            <a:endParaRPr lang="en-GB">
              <a:solidFill>
                <a:srgbClr val="1F497D"/>
              </a:solidFill>
              <a:latin typeface="EC Square Sans Pro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Пети </a:t>
            </a:r>
            <a:r>
              <a:rPr lang="ru-RU" dirty="0" smtClean="0"/>
              <a:t>проект</a:t>
            </a:r>
            <a:r>
              <a:rPr lang="ru-RU" dirty="0"/>
              <a:t>: </a:t>
            </a:r>
            <a:r>
              <a:rPr lang="ru-RU" dirty="0" smtClean="0"/>
              <a:t>Анимация </a:t>
            </a:r>
            <a:r>
              <a:rPr lang="ru-RU" dirty="0"/>
              <a:t>на кола с помощта на </a:t>
            </a:r>
            <a:r>
              <a:rPr lang="ru-RU" dirty="0" smtClean="0"/>
              <a:t>таймери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99" y="1343658"/>
            <a:ext cx="2000250" cy="1895475"/>
          </a:xfrm>
          <a:prstGeom prst="rect">
            <a:avLst/>
          </a:prstGeom>
        </p:spPr>
      </p:pic>
      <p:sp>
        <p:nvSpPr>
          <p:cNvPr id="12" name="TextBox 11">
            <a:hlinkClick r:id="rId6" action="ppaction://program"/>
          </p:cNvPr>
          <p:cNvSpPr txBox="1"/>
          <p:nvPr/>
        </p:nvSpPr>
        <p:spPr>
          <a:xfrm>
            <a:off x="7223102" y="2072201"/>
            <a:ext cx="1315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 smtClean="0">
                <a:solidFill>
                  <a:schemeClr val="bg2"/>
                </a:solidFill>
              </a:rPr>
              <a:t>Проект кола</a:t>
            </a:r>
            <a:endParaRPr lang="en-US" sz="1200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21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67629" y="1488389"/>
            <a:ext cx="4123979" cy="268628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	</a:t>
            </a:r>
            <a:r>
              <a:rPr lang="ru-RU" dirty="0" smtClean="0"/>
              <a:t>След </a:t>
            </a:r>
            <a:r>
              <a:rPr lang="ru-RU" dirty="0"/>
              <a:t>като </a:t>
            </a:r>
            <a:r>
              <a:rPr lang="ru-RU" dirty="0" smtClean="0"/>
              <a:t>видяхме </a:t>
            </a:r>
            <a:r>
              <a:rPr lang="bg-BG" dirty="0" smtClean="0"/>
              <a:t>нашите </a:t>
            </a:r>
            <a:r>
              <a:rPr lang="ru-RU" dirty="0" smtClean="0"/>
              <a:t>приложения</a:t>
            </a:r>
            <a:r>
              <a:rPr lang="ru-RU" dirty="0"/>
              <a:t>, сега е време да ви покажем още един интересен проект. Този път нашите герои </a:t>
            </a:r>
            <a:r>
              <a:rPr lang="ru-RU" dirty="0" smtClean="0"/>
              <a:t>са </a:t>
            </a:r>
            <a:r>
              <a:rPr lang="bg-BG" dirty="0" smtClean="0"/>
              <a:t>Ани и Паскал. </a:t>
            </a:r>
          </a:p>
          <a:p>
            <a:pPr algn="just"/>
            <a:r>
              <a:rPr lang="en-US" dirty="0" smtClean="0"/>
              <a:t>	</a:t>
            </a:r>
            <a:r>
              <a:rPr lang="bg-BG" dirty="0" smtClean="0"/>
              <a:t>Те</a:t>
            </a:r>
            <a:r>
              <a:rPr lang="ru-RU" dirty="0" smtClean="0"/>
              <a:t> </a:t>
            </a:r>
            <a:r>
              <a:rPr lang="ru-RU" dirty="0"/>
              <a:t>ще ви поведат през ново интерактивно приключение. </a:t>
            </a:r>
            <a:r>
              <a:rPr lang="ru-RU" dirty="0" smtClean="0"/>
              <a:t>Ще ви </a:t>
            </a:r>
            <a:r>
              <a:rPr lang="ru-RU" dirty="0"/>
              <a:t>разкажат за </a:t>
            </a:r>
            <a:r>
              <a:rPr lang="ru-RU" dirty="0" smtClean="0"/>
              <a:t>конзолното приложение и </a:t>
            </a:r>
            <a:r>
              <a:rPr lang="en-US" dirty="0" smtClean="0"/>
              <a:t>Windows Form Application </a:t>
            </a:r>
            <a:r>
              <a:rPr lang="ru-RU" dirty="0" smtClean="0"/>
              <a:t>и </a:t>
            </a:r>
            <a:r>
              <a:rPr lang="ru-RU" dirty="0"/>
              <a:t>ще ви подтикнат да направите </a:t>
            </a:r>
            <a:r>
              <a:rPr lang="ru-RU" dirty="0" smtClean="0"/>
              <a:t>избор</a:t>
            </a:r>
            <a:r>
              <a:rPr lang="en-US" dirty="0" smtClean="0"/>
              <a:t>.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 defTabSz="914378"/>
            <a:fld id="{EADC8477-BC60-482C-A504-EEFEAA9040EE}" type="slidenum">
              <a:rPr lang="en-GB">
                <a:solidFill>
                  <a:srgbClr val="1F497D"/>
                </a:solidFill>
                <a:latin typeface="EC Square Sans Pro"/>
              </a:rPr>
              <a:pPr algn="r" defTabSz="914378"/>
              <a:t>15</a:t>
            </a:fld>
            <a:endParaRPr lang="en-GB">
              <a:solidFill>
                <a:srgbClr val="1F497D"/>
              </a:solidFill>
              <a:latin typeface="EC Square Sans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38871"/>
            <a:ext cx="2743200" cy="30358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513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ADC8477-BC60-482C-A504-EEFEAA9040EE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82" y="736783"/>
            <a:ext cx="3599662" cy="38841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loud Callout 7"/>
          <p:cNvSpPr/>
          <p:nvPr/>
        </p:nvSpPr>
        <p:spPr>
          <a:xfrm>
            <a:off x="4732195" y="223665"/>
            <a:ext cx="4025992" cy="2186530"/>
          </a:xfrm>
          <a:prstGeom prst="cloudCallout">
            <a:avLst>
              <a:gd name="adj1" fmla="val -43625"/>
              <a:gd name="adj2" fmla="val 70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32488" y="901431"/>
            <a:ext cx="372569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Това, което ще ви демонстрираме </a:t>
            </a:r>
          </a:p>
          <a:p>
            <a:pPr algn="ctr"/>
            <a:r>
              <a:rPr lang="bg-BG" sz="1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не е част от презентация, а е</a:t>
            </a:r>
          </a:p>
          <a:p>
            <a:pPr algn="ctr"/>
            <a:r>
              <a:rPr lang="bg-BG" sz="1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код, написан на езика </a:t>
            </a:r>
            <a:r>
              <a:rPr lang="en-US" sz="1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</a:t>
            </a:r>
            <a:endParaRPr lang="en-US" sz="1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44" y="2648048"/>
            <a:ext cx="1130027" cy="1070835"/>
          </a:xfrm>
          <a:prstGeom prst="rect">
            <a:avLst/>
          </a:prstGeom>
        </p:spPr>
      </p:pic>
      <p:sp>
        <p:nvSpPr>
          <p:cNvPr id="7" name="Rectangle 6">
            <a:hlinkClick r:id="rId4" action="ppaction://program"/>
          </p:cNvPr>
          <p:cNvSpPr/>
          <p:nvPr/>
        </p:nvSpPr>
        <p:spPr>
          <a:xfrm rot="20470291">
            <a:off x="2307110" y="2983527"/>
            <a:ext cx="140189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1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Проект</a:t>
            </a:r>
          </a:p>
        </p:txBody>
      </p:sp>
    </p:spTree>
    <p:extLst>
      <p:ext uri="{BB962C8B-B14F-4D97-AF65-F5344CB8AC3E}">
        <p14:creationId xmlns:p14="http://schemas.microsoft.com/office/powerpoint/2010/main" val="238108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ADC8477-BC60-482C-A504-EEFEAA9040EE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82" y="736783"/>
            <a:ext cx="3599662" cy="38841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loud Callout 5"/>
          <p:cNvSpPr/>
          <p:nvPr/>
        </p:nvSpPr>
        <p:spPr>
          <a:xfrm>
            <a:off x="4732195" y="236822"/>
            <a:ext cx="4025992" cy="2186530"/>
          </a:xfrm>
          <a:prstGeom prst="cloudCallout">
            <a:avLst>
              <a:gd name="adj1" fmla="val -43625"/>
              <a:gd name="adj2" fmla="val 70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7610" y="908010"/>
            <a:ext cx="3980577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Сега Ани и Паскал ще обявят </a:t>
            </a:r>
          </a:p>
          <a:p>
            <a:pPr algn="ctr"/>
            <a:r>
              <a:rPr lang="bg-BG" sz="1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победителите от проведената Викторина,</a:t>
            </a:r>
          </a:p>
          <a:p>
            <a:pPr algn="ctr"/>
            <a:r>
              <a:rPr lang="bg-BG" sz="1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</a:t>
            </a:r>
            <a:r>
              <a:rPr lang="bg-BG" sz="1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акто и ще раздадат наградите.</a:t>
            </a:r>
          </a:p>
        </p:txBody>
      </p:sp>
      <p:sp>
        <p:nvSpPr>
          <p:cNvPr id="8" name="Rectangle 7"/>
          <p:cNvSpPr/>
          <p:nvPr/>
        </p:nvSpPr>
        <p:spPr>
          <a:xfrm rot="21002490">
            <a:off x="2282722" y="2855443"/>
            <a:ext cx="14077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1200" b="1" cap="none" spc="50" dirty="0" smtClean="0">
                <a:ln w="9525" cmpd="sng">
                  <a:noFill/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2 и 3 място</a:t>
            </a:r>
          </a:p>
          <a:p>
            <a:pPr algn="ctr"/>
            <a:r>
              <a:rPr lang="bg-BG" sz="1200" b="1" spc="50" dirty="0">
                <a:ln w="9525" cmpd="sng">
                  <a:noFill/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</a:t>
            </a:r>
            <a:r>
              <a:rPr lang="bg-BG" sz="1200" b="1" spc="50" dirty="0" smtClean="0">
                <a:ln w="9525" cmpd="sng">
                  <a:noFill/>
                  <a:prstDash val="solid"/>
                </a:ln>
                <a:solidFill>
                  <a:schemeClr val="bg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т Викторината</a:t>
            </a:r>
            <a:endParaRPr lang="en-US" sz="1200" b="1" cap="none" spc="50" dirty="0">
              <a:ln w="9525" cmpd="sng">
                <a:noFill/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24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ADC8477-BC60-482C-A504-EEFEAA9040EE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05" y="2787070"/>
            <a:ext cx="2639007" cy="1940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776173" y="396494"/>
            <a:ext cx="70125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Скъпи гости, уважаеми учители, директори и ученици, за финал на нашата вдъхновяваща седмица </a:t>
            </a:r>
            <a:r>
              <a:rPr lang="ru-RU"/>
              <a:t>на </a:t>
            </a:r>
            <a:r>
              <a:rPr lang="ru-RU" smtClean="0"/>
              <a:t>кодирането </a:t>
            </a:r>
            <a:r>
              <a:rPr lang="ru-RU" dirty="0"/>
              <a:t>Code Week, имаме удоволствието да ви представим Мария – човек, който не само обича музиката, но и споделя страстта към новите технологии и иновации. Тя ще изпълни за нас песен, която символизира края на едно незабравимо пътешествие в света на кода и цифровото творчество. Нека я аплодираме сега и да се насладим на нейния талант!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6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ADC8477-BC60-482C-A504-EEFEAA9040EE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4692"/>
            <a:ext cx="9144000" cy="5178192"/>
          </a:xfrm>
          <a:prstGeom prst="rect">
            <a:avLst/>
          </a:prstGeom>
        </p:spPr>
      </p:pic>
      <p:sp>
        <p:nvSpPr>
          <p:cNvPr id="7" name="7-Point Star 6"/>
          <p:cNvSpPr/>
          <p:nvPr/>
        </p:nvSpPr>
        <p:spPr>
          <a:xfrm>
            <a:off x="3432413" y="2429302"/>
            <a:ext cx="2149522" cy="1692321"/>
          </a:xfrm>
          <a:prstGeom prst="star7">
            <a:avLst/>
          </a:prstGeom>
          <a:solidFill>
            <a:srgbClr val="3F318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 action="ppaction://program"/>
          </p:cNvPr>
          <p:cNvSpPr/>
          <p:nvPr/>
        </p:nvSpPr>
        <p:spPr>
          <a:xfrm>
            <a:off x="3432413" y="2983074"/>
            <a:ext cx="21495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3200" b="1" dirty="0" smtClean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Музика</a:t>
            </a:r>
            <a:endParaRPr lang="en-US" sz="3200" b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Мария Тодорова - Остани тази нощ 5 груп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8318" y="30915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4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4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Image result for logo european commission transparent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41AF0EC-DA9C-8C40-A123-9649D23A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716" y="904180"/>
            <a:ext cx="5765839" cy="390502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"Масово движение, управлявано от доброволци"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C1AB3AE5-BF42-E24A-89F2-01DA041A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92" y="271129"/>
            <a:ext cx="4026658" cy="508620"/>
          </a:xfrm>
        </p:spPr>
        <p:txBody>
          <a:bodyPr/>
          <a:lstStyle/>
          <a:p>
            <a:r>
              <a:rPr lang="bg-BG" dirty="0" smtClean="0"/>
              <a:t>Какво е </a:t>
            </a:r>
            <a:r>
              <a:rPr lang="fr-BE" dirty="0" smtClean="0"/>
              <a:t>EU </a:t>
            </a:r>
            <a:r>
              <a:rPr lang="fr-BE" dirty="0"/>
              <a:t>Code </a:t>
            </a:r>
            <a:r>
              <a:rPr lang="fr-BE" dirty="0" err="1"/>
              <a:t>Week</a:t>
            </a:r>
            <a:r>
              <a:rPr lang="fr-BE" dirty="0"/>
              <a:t>?</a:t>
            </a:r>
            <a:endParaRPr lang="en-US" dirty="0"/>
          </a:p>
        </p:txBody>
      </p:sp>
      <p:pic>
        <p:nvPicPr>
          <p:cNvPr id="16" name="Picture 6" descr="Related image">
            <a:extLst>
              <a:ext uri="{FF2B5EF4-FFF2-40B4-BE49-F238E27FC236}">
                <a16:creationId xmlns:a16="http://schemas.microsoft.com/office/drawing/2014/main" id="{A67C2CE5-7008-1A4B-AEA4-C410527F2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36" y="3927295"/>
            <a:ext cx="1187152" cy="69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F84AEDC5-99B6-034C-9164-297DF803250C}"/>
              </a:ext>
            </a:extLst>
          </p:cNvPr>
          <p:cNvSpPr txBox="1">
            <a:spLocks/>
          </p:cNvSpPr>
          <p:nvPr/>
        </p:nvSpPr>
        <p:spPr>
          <a:xfrm>
            <a:off x="2660928" y="3962817"/>
            <a:ext cx="2808312" cy="701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1800" dirty="0">
                <a:solidFill>
                  <a:schemeClr val="bg1"/>
                </a:solidFill>
              </a:rPr>
              <a:t>"Подкрепено от Европейската комисия"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18" name="Picture 2" descr="C:\Users\MXG\Desktop\Images SM\visual Summer school.jpg">
            <a:extLst>
              <a:ext uri="{FF2B5EF4-FFF2-40B4-BE49-F238E27FC236}">
                <a16:creationId xmlns:a16="http://schemas.microsoft.com/office/drawing/2014/main" id="{F024B08E-985D-2B4C-9F04-F5FDA8F38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33" y="1544911"/>
            <a:ext cx="2226579" cy="222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61ED0A-09EA-54DD-D33F-E6488EF45CC2}"/>
              </a:ext>
            </a:extLst>
          </p:cNvPr>
          <p:cNvSpPr txBox="1">
            <a:spLocks/>
          </p:cNvSpPr>
          <p:nvPr/>
        </p:nvSpPr>
        <p:spPr>
          <a:xfrm>
            <a:off x="3995936" y="482013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C8477-BC60-482C-A504-EEFEAA9040E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3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C8477-BC60-482C-A504-EEFEAA9040EE}" type="slidenum">
              <a:rPr kumimoji="0" lang="en-GB" sz="75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EC Squar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75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EC Square Sans Pro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45102" y="645179"/>
            <a:ext cx="69653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3200" b="1" i="0" u="none" strike="noStrike" kern="1200" cap="all" spc="0" normalizeH="0" baseline="0" noProof="0" dirty="0" smtClean="0">
                <a:ln w="0"/>
                <a:gradFill flip="none">
                  <a:gsLst>
                    <a:gs pos="0">
                      <a:srgbClr val="EB5C3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EB5C3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EB5C36">
                        <a:shade val="65000"/>
                        <a:satMod val="130000"/>
                      </a:srgbClr>
                    </a:gs>
                    <a:gs pos="92000">
                      <a:srgbClr val="EB5C36">
                        <a:shade val="50000"/>
                        <a:satMod val="120000"/>
                      </a:srgbClr>
                    </a:gs>
                    <a:gs pos="100000">
                      <a:srgbClr val="EB5C3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EC Square Sans Pro"/>
                <a:ea typeface="+mn-ea"/>
                <a:cs typeface="+mn-cs"/>
              </a:rPr>
              <a:t>Благодарим </a:t>
            </a:r>
            <a:r>
              <a:rPr kumimoji="0" lang="bg-BG" sz="3200" b="1" i="0" u="none" strike="noStrike" kern="1200" cap="all" spc="0" normalizeH="0" baseline="0" noProof="0" dirty="0">
                <a:ln w="0"/>
                <a:gradFill flip="none">
                  <a:gsLst>
                    <a:gs pos="0">
                      <a:srgbClr val="EB5C36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EB5C36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EB5C36">
                        <a:shade val="65000"/>
                        <a:satMod val="130000"/>
                      </a:srgbClr>
                    </a:gs>
                    <a:gs pos="92000">
                      <a:srgbClr val="EB5C36">
                        <a:shade val="50000"/>
                        <a:satMod val="120000"/>
                      </a:srgbClr>
                    </a:gs>
                    <a:gs pos="100000">
                      <a:srgbClr val="EB5C36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EC Square Sans Pro"/>
                <a:ea typeface="+mn-ea"/>
                <a:cs typeface="+mn-cs"/>
              </a:rPr>
              <a:t>ви за вниманието!</a:t>
            </a:r>
            <a:endParaRPr kumimoji="0" lang="en-US" sz="3200" b="1" i="0" u="none" strike="noStrike" kern="1200" cap="all" spc="0" normalizeH="0" baseline="0" noProof="0" dirty="0">
              <a:ln w="0"/>
              <a:gradFill flip="none">
                <a:gsLst>
                  <a:gs pos="0">
                    <a:srgbClr val="EB5C36">
                      <a:tint val="75000"/>
                      <a:shade val="75000"/>
                      <a:satMod val="170000"/>
                    </a:srgbClr>
                  </a:gs>
                  <a:gs pos="49000">
                    <a:srgbClr val="EB5C36">
                      <a:tint val="88000"/>
                      <a:shade val="65000"/>
                      <a:satMod val="172000"/>
                    </a:srgbClr>
                  </a:gs>
                  <a:gs pos="50000">
                    <a:srgbClr val="EB5C36">
                      <a:shade val="65000"/>
                      <a:satMod val="130000"/>
                    </a:srgbClr>
                  </a:gs>
                  <a:gs pos="92000">
                    <a:srgbClr val="EB5C36">
                      <a:shade val="50000"/>
                      <a:satMod val="120000"/>
                    </a:srgbClr>
                  </a:gs>
                  <a:gs pos="100000">
                    <a:srgbClr val="EB5C36">
                      <a:shade val="48000"/>
                      <a:satMod val="120000"/>
                    </a:srgb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EC Square Sans Pro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97" y="1697965"/>
            <a:ext cx="2545080" cy="1783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98586" y="3967271"/>
            <a:ext cx="745839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1400" b="1" i="0" u="none" strike="noStrike" kern="1200" cap="all" spc="0" normalizeH="0" baseline="0" noProof="0" dirty="0">
                <a:ln w="0"/>
                <a:solidFill>
                  <a:srgbClr val="1F497D">
                    <a:lumMod val="50000"/>
                  </a:srgb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EC Square Sans Pro"/>
                <a:ea typeface="+mn-ea"/>
                <a:cs typeface="+mn-cs"/>
              </a:rPr>
              <a:t>Изготвили: </a:t>
            </a:r>
            <a:r>
              <a:rPr kumimoji="0" lang="bg-BG" sz="1400" b="0" i="0" u="none" strike="noStrike" kern="1200" cap="all" spc="0" normalizeH="0" baseline="0" noProof="0" dirty="0">
                <a:ln w="0"/>
                <a:solidFill>
                  <a:srgbClr val="1F497D">
                    <a:lumMod val="50000"/>
                  </a:srgb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EC Square Sans Pro"/>
                <a:ea typeface="+mn-ea"/>
                <a:cs typeface="+mn-cs"/>
              </a:rPr>
              <a:t>учениците от </a:t>
            </a:r>
            <a:r>
              <a:rPr kumimoji="0" lang="bg-BG" sz="1400" b="0" i="0" u="none" strike="noStrike" kern="1200" cap="all" spc="0" normalizeH="0" baseline="0" noProof="0" dirty="0" smtClean="0">
                <a:ln w="0"/>
                <a:solidFill>
                  <a:srgbClr val="1F497D">
                    <a:lumMod val="50000"/>
                  </a:srgb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EC Square Sans Pro"/>
                <a:ea typeface="+mn-ea"/>
                <a:cs typeface="+mn-cs"/>
              </a:rPr>
              <a:t>11б</a:t>
            </a:r>
            <a:r>
              <a:rPr kumimoji="0" lang="bg-BG" sz="1400" b="0" i="0" u="none" strike="noStrike" kern="1200" cap="all" spc="0" normalizeH="0" noProof="0" dirty="0" smtClean="0">
                <a:ln w="0"/>
                <a:solidFill>
                  <a:srgbClr val="1F497D">
                    <a:lumMod val="50000"/>
                  </a:srgb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EC Square Sans Pro"/>
                <a:ea typeface="+mn-ea"/>
                <a:cs typeface="+mn-cs"/>
              </a:rPr>
              <a:t> и 11г клас</a:t>
            </a:r>
            <a:endParaRPr kumimoji="0" lang="bg-BG" sz="1400" b="0" i="0" u="none" strike="noStrike" kern="1200" cap="all" spc="0" normalizeH="0" baseline="0" noProof="0" dirty="0">
              <a:ln w="0"/>
              <a:solidFill>
                <a:srgbClr val="1F497D">
                  <a:lumMod val="50000"/>
                </a:srgbClr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EC Square Sans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1400" b="1" i="0" u="none" strike="noStrike" kern="1200" cap="all" spc="0" normalizeH="0" baseline="0" noProof="0" dirty="0">
                <a:ln w="0"/>
                <a:solidFill>
                  <a:srgbClr val="1F497D">
                    <a:lumMod val="50000"/>
                  </a:srgb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EC Square Sans Pro"/>
                <a:ea typeface="+mn-ea"/>
                <a:cs typeface="+mn-cs"/>
              </a:rPr>
              <a:t>С ръководител: </a:t>
            </a:r>
            <a:r>
              <a:rPr kumimoji="0" lang="bg-BG" sz="1400" b="0" i="0" u="none" strike="noStrike" kern="1200" cap="all" spc="0" normalizeH="0" baseline="0" noProof="0" dirty="0">
                <a:ln w="0"/>
                <a:solidFill>
                  <a:srgbClr val="1F497D">
                    <a:lumMod val="50000"/>
                  </a:srgbClr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EC Square Sans Pro"/>
                <a:ea typeface="+mn-ea"/>
                <a:cs typeface="+mn-cs"/>
              </a:rPr>
              <a:t>Мария Йорданова Денишева-Илиева</a:t>
            </a:r>
            <a:endParaRPr kumimoji="0" lang="en-US" sz="1400" b="0" i="0" u="none" strike="noStrike" kern="1200" cap="all" spc="0" normalizeH="0" baseline="0" noProof="0" dirty="0">
              <a:ln w="0"/>
              <a:solidFill>
                <a:srgbClr val="1F497D">
                  <a:lumMod val="50000"/>
                </a:srgbClr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EC Squar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60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28600" y="4869657"/>
            <a:ext cx="2362200" cy="273844"/>
          </a:xfrm>
          <a:prstGeom prst="rect">
            <a:avLst/>
          </a:prstGeom>
        </p:spPr>
        <p:txBody>
          <a:bodyPr/>
          <a:lstStyle/>
          <a:p>
            <a:fld id="{ABA3E724-162C-434E-BC47-13AF86BC7030}" type="datetime1">
              <a:rPr lang="fr-BE" smtClean="0"/>
              <a:t>22-10-24</a:t>
            </a:fld>
            <a:endParaRPr lang="en-GB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8DAA778D-177C-DB40-9331-D1F568446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38" y="0"/>
            <a:ext cx="6334964" cy="1744079"/>
          </a:xfrm>
        </p:spPr>
        <p:txBody>
          <a:bodyPr>
            <a:noAutofit/>
          </a:bodyPr>
          <a:lstStyle/>
          <a:p>
            <a:r>
              <a:rPr lang="ru-RU" sz="2000" dirty="0"/>
              <a:t>"Европейската седмица на кодирането има за цел да предостави основни умения за програмиране и дигитална грамотност на всеки по забавен и увлекателен начин!"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88C424-BC40-E348-A450-8A6AF6D055DB}"/>
              </a:ext>
            </a:extLst>
          </p:cNvPr>
          <p:cNvSpPr txBox="1"/>
          <p:nvPr/>
        </p:nvSpPr>
        <p:spPr>
          <a:xfrm>
            <a:off x="2083951" y="1827983"/>
            <a:ext cx="3611470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550" lvl="1" indent="0" algn="just">
              <a:lnSpc>
                <a:spcPct val="90000"/>
              </a:lnSpc>
              <a:buFont typeface="Arial" charset="0"/>
              <a:buNone/>
            </a:pPr>
            <a:r>
              <a:rPr lang="ru-RU" sz="1400" i="1" dirty="0">
                <a:solidFill>
                  <a:schemeClr val="bg1"/>
                </a:solidFill>
                <a:latin typeface="Calibri" pitchFamily="34" charset="0"/>
              </a:rPr>
              <a:t>"От началото на времето, хората са създавали със stone, желязо, хартия и молив. Сега живеем в различна ера, в която оформяме света с код. По време на Европейската седмица на кодирането искаме да дадем на всеки възможността да открие програмирането и да се забавлява с него. Нека учим програмиране, за да оформим бъдещето си! </a:t>
            </a:r>
            <a:r>
              <a:rPr lang="ru-RU" sz="1400" i="1" dirty="0" smtClean="0">
                <a:solidFill>
                  <a:schemeClr val="bg1"/>
                </a:solidFill>
                <a:latin typeface="Calibri" pitchFamily="34" charset="0"/>
              </a:rPr>
              <a:t>«</a:t>
            </a:r>
          </a:p>
          <a:p>
            <a:pPr marL="82550" lvl="1" indent="0" algn="just">
              <a:lnSpc>
                <a:spcPct val="90000"/>
              </a:lnSpc>
              <a:buFont typeface="Arial" charset="0"/>
              <a:buNone/>
            </a:pPr>
            <a:endParaRPr lang="ru-RU" sz="1400" i="1" dirty="0">
              <a:solidFill>
                <a:schemeClr val="bg1"/>
              </a:solidFill>
              <a:latin typeface="Calibri" pitchFamily="34" charset="0"/>
            </a:endParaRPr>
          </a:p>
          <a:p>
            <a:pPr marL="82550" lvl="1" indent="0" algn="just">
              <a:lnSpc>
                <a:spcPct val="90000"/>
              </a:lnSpc>
              <a:buFont typeface="Arial" charset="0"/>
              <a:buNone/>
            </a:pPr>
            <a:r>
              <a:rPr lang="ru-RU" sz="1400" i="1" dirty="0" smtClean="0">
                <a:solidFill>
                  <a:schemeClr val="bg1"/>
                </a:solidFill>
                <a:latin typeface="Calibri" pitchFamily="34" charset="0"/>
              </a:rPr>
              <a:t>— </a:t>
            </a:r>
            <a:r>
              <a:rPr lang="ru-RU" sz="1400" i="1" dirty="0">
                <a:solidFill>
                  <a:schemeClr val="bg1"/>
                </a:solidFill>
                <a:latin typeface="Calibri" pitchFamily="34" charset="0"/>
              </a:rPr>
              <a:t>Алесандро Боглиоло,Координатор на посланиците на Европейската седмица на кодирането</a:t>
            </a:r>
            <a:endParaRPr lang="en-US" sz="1400" dirty="0"/>
          </a:p>
        </p:txBody>
      </p:sp>
      <p:pic>
        <p:nvPicPr>
          <p:cNvPr id="19" name="Picture 2" descr="S:\F17001 - DG COMM Media Relations\3_Work\33_Work-in-process\8510150 - DG CONNECT EU Code Week\3_Work\WP2\Materials\1.Test MXG\visuals update ppt\PPT visuals_Coding guy.png">
            <a:extLst>
              <a:ext uri="{FF2B5EF4-FFF2-40B4-BE49-F238E27FC236}">
                <a16:creationId xmlns:a16="http://schemas.microsoft.com/office/drawing/2014/main" id="{1DD192E3-49A4-9145-B6FD-068E0661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27983"/>
            <a:ext cx="2386834" cy="24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BE0756-B1A3-9E0B-0BB1-95C529F275F7}"/>
              </a:ext>
            </a:extLst>
          </p:cNvPr>
          <p:cNvSpPr txBox="1">
            <a:spLocks/>
          </p:cNvSpPr>
          <p:nvPr/>
        </p:nvSpPr>
        <p:spPr>
          <a:xfrm>
            <a:off x="3995936" y="482013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C8477-BC60-482C-A504-EEFEAA9040EE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4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28600" y="4869657"/>
            <a:ext cx="2362200" cy="273844"/>
          </a:xfrm>
          <a:prstGeom prst="rect">
            <a:avLst/>
          </a:prstGeom>
        </p:spPr>
        <p:txBody>
          <a:bodyPr/>
          <a:lstStyle/>
          <a:p>
            <a:fld id="{ABA3E724-162C-434E-BC47-13AF86BC7030}" type="datetime1">
              <a:rPr lang="fr-BE" smtClean="0"/>
              <a:t>22-10-24</a:t>
            </a:fld>
            <a:endParaRPr lang="en-GB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D5A575EF-4754-D74F-991B-23B8774B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092" y="177416"/>
            <a:ext cx="5855919" cy="887260"/>
          </a:xfrm>
        </p:spPr>
        <p:txBody>
          <a:bodyPr/>
          <a:lstStyle/>
          <a:p>
            <a:r>
              <a:rPr lang="bg-BG" dirty="0"/>
              <a:t>"Нашата общност"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3CEAFED4-3CA0-3142-9007-21B52D65A4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394418" y="940320"/>
            <a:ext cx="5713171" cy="129881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ru-RU" sz="1600" dirty="0"/>
              <a:t>— Посланици на Европейската седмица на </a:t>
            </a:r>
            <a:r>
              <a:rPr lang="ru-RU" sz="1600" dirty="0" smtClean="0"/>
              <a:t>кодирането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ru-RU" sz="1600" dirty="0" smtClean="0"/>
              <a:t>— </a:t>
            </a:r>
            <a:r>
              <a:rPr lang="ru-RU" sz="1600" dirty="0"/>
              <a:t>Мрежа на водещи </a:t>
            </a:r>
            <a:r>
              <a:rPr lang="ru-RU" sz="1600" dirty="0" smtClean="0"/>
              <a:t>учители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ru-RU" sz="1600" dirty="0" smtClean="0"/>
              <a:t>— </a:t>
            </a:r>
            <a:r>
              <a:rPr lang="ru-RU" sz="1600" dirty="0"/>
              <a:t>Координатори на Министерството на образованието</a:t>
            </a:r>
            <a:endParaRPr lang="fr-BE" sz="1600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3A7A530-4331-4F2C-64C9-01DF4BF3BFF8}"/>
              </a:ext>
            </a:extLst>
          </p:cNvPr>
          <p:cNvSpPr txBox="1">
            <a:spLocks/>
          </p:cNvSpPr>
          <p:nvPr/>
        </p:nvSpPr>
        <p:spPr>
          <a:xfrm>
            <a:off x="3995936" y="482013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C8477-BC60-482C-A504-EEFEAA9040EE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36" y="2382468"/>
            <a:ext cx="4365536" cy="2487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159" y="87782"/>
            <a:ext cx="1169512" cy="129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4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28600" y="4869657"/>
            <a:ext cx="2362200" cy="273844"/>
          </a:xfrm>
          <a:prstGeom prst="rect">
            <a:avLst/>
          </a:prstGeom>
        </p:spPr>
        <p:txBody>
          <a:bodyPr/>
          <a:lstStyle/>
          <a:p>
            <a:fld id="{ABA3E724-162C-434E-BC47-13AF86BC7030}" type="datetime1">
              <a:rPr lang="fr-BE" smtClean="0"/>
              <a:t>22-10-24</a:t>
            </a:fld>
            <a:endParaRPr lang="en-GB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243B60A-9755-7F41-9984-4723E7840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6463" y="961457"/>
            <a:ext cx="7543800" cy="30528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Aft>
                <a:spcPts val="1200"/>
              </a:spcAft>
            </a:pPr>
            <a:endParaRPr lang="en-GB" sz="1600" dirty="0"/>
          </a:p>
          <a:p>
            <a:pPr marL="342900" lvl="1" indent="0">
              <a:buNone/>
            </a:pPr>
            <a:r>
              <a:rPr lang="ru-RU" sz="1400" dirty="0">
                <a:ea typeface="+mn-lt"/>
                <a:cs typeface="+mn-lt"/>
              </a:rPr>
              <a:t>— Насърчаване на изчислителното мислене, програмирането и дейностите, свързани с </a:t>
            </a:r>
            <a:r>
              <a:rPr lang="ru-RU" sz="1400" dirty="0" smtClean="0">
                <a:ea typeface="+mn-lt"/>
                <a:cs typeface="+mn-lt"/>
              </a:rPr>
              <a:t>технологиите</a:t>
            </a:r>
          </a:p>
          <a:p>
            <a:pPr marL="342900" lvl="1" indent="0">
              <a:buNone/>
            </a:pPr>
            <a:r>
              <a:rPr lang="ru-RU" sz="1400" dirty="0" smtClean="0">
                <a:ea typeface="+mn-lt"/>
                <a:cs typeface="+mn-lt"/>
              </a:rPr>
              <a:t>— </a:t>
            </a:r>
            <a:r>
              <a:rPr lang="ru-RU" sz="1400" dirty="0">
                <a:ea typeface="+mn-lt"/>
                <a:cs typeface="+mn-lt"/>
              </a:rPr>
              <a:t>Правене на програмирането </a:t>
            </a:r>
            <a:r>
              <a:rPr lang="ru-RU" sz="1400" dirty="0" smtClean="0">
                <a:ea typeface="+mn-lt"/>
                <a:cs typeface="+mn-lt"/>
              </a:rPr>
              <a:t>по-видимо</a:t>
            </a:r>
          </a:p>
          <a:p>
            <a:pPr marL="342900" lvl="1" indent="0">
              <a:buNone/>
            </a:pPr>
            <a:r>
              <a:rPr lang="ru-RU" sz="1400" dirty="0" smtClean="0">
                <a:ea typeface="+mn-lt"/>
                <a:cs typeface="+mn-lt"/>
              </a:rPr>
              <a:t>— </a:t>
            </a:r>
            <a:r>
              <a:rPr lang="ru-RU" sz="1400" dirty="0">
                <a:ea typeface="+mn-lt"/>
                <a:cs typeface="+mn-lt"/>
              </a:rPr>
              <a:t>Показване на млади, възрастни и стари как да вдъхнат живот на идеите си чрез </a:t>
            </a:r>
            <a:r>
              <a:rPr lang="ru-RU" sz="1400" dirty="0" smtClean="0">
                <a:ea typeface="+mn-lt"/>
                <a:cs typeface="+mn-lt"/>
              </a:rPr>
              <a:t>код</a:t>
            </a:r>
          </a:p>
          <a:p>
            <a:pPr marL="342900" lvl="1" indent="0">
              <a:buNone/>
            </a:pPr>
            <a:r>
              <a:rPr lang="ru-RU" sz="1400" dirty="0">
                <a:ea typeface="+mn-lt"/>
                <a:cs typeface="+mn-lt"/>
              </a:rPr>
              <a:t>— Разясняване  на уменията за </a:t>
            </a:r>
            <a:r>
              <a:rPr lang="ru-RU" sz="1400" dirty="0" smtClean="0">
                <a:ea typeface="+mn-lt"/>
                <a:cs typeface="+mn-lt"/>
              </a:rPr>
              <a:t>програмиране</a:t>
            </a:r>
          </a:p>
          <a:p>
            <a:pPr marL="342900" lvl="1" indent="0">
              <a:buNone/>
            </a:pPr>
            <a:r>
              <a:rPr lang="ru-RU" sz="1400" dirty="0" smtClean="0">
                <a:ea typeface="+mn-lt"/>
                <a:cs typeface="+mn-lt"/>
              </a:rPr>
              <a:t>— </a:t>
            </a:r>
            <a:r>
              <a:rPr lang="ru-RU" sz="1400" dirty="0">
                <a:ea typeface="+mn-lt"/>
                <a:cs typeface="+mn-lt"/>
              </a:rPr>
              <a:t>Обединяване на мотивирани хора, за да изследват и учат за нашия дигитален свят</a:t>
            </a:r>
            <a:endParaRPr lang="en-GB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FD34230-8791-2E4F-B063-BB22C9D8E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54" y="266549"/>
            <a:ext cx="7543800" cy="1143000"/>
          </a:xfrm>
        </p:spPr>
        <p:txBody>
          <a:bodyPr/>
          <a:lstStyle/>
          <a:p>
            <a:r>
              <a:rPr lang="ru-RU" dirty="0"/>
              <a:t>"Цели на Европейската седмица на кодирането"</a:t>
            </a:r>
            <a:endParaRPr lang="en-US" dirty="0"/>
          </a:p>
        </p:txBody>
      </p:sp>
      <p:pic>
        <p:nvPicPr>
          <p:cNvPr id="12" name="Picture 2" descr="S:\F17001 - DG COMM Media Relations\3_Work\33_Work-in-process\8510150 - DG CONNECT EU Code Week\3_Work\WP2\Materials\Toolkits\2019\EU Code Week 2019 Communications Toolkit\Social Media\Post 1.png">
            <a:extLst>
              <a:ext uri="{FF2B5EF4-FFF2-40B4-BE49-F238E27FC236}">
                <a16:creationId xmlns:a16="http://schemas.microsoft.com/office/drawing/2014/main" id="{871A9F67-8F5D-DC40-B5FA-C0D47B7FF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3"/>
          <a:stretch/>
        </p:blipFill>
        <p:spPr bwMode="auto">
          <a:xfrm>
            <a:off x="2699792" y="3208556"/>
            <a:ext cx="4176464" cy="1803990"/>
          </a:xfrm>
          <a:prstGeom prst="snip1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8B1BCA9-69E0-3E12-EF56-543D30AED3B7}"/>
              </a:ext>
            </a:extLst>
          </p:cNvPr>
          <p:cNvSpPr txBox="1">
            <a:spLocks/>
          </p:cNvSpPr>
          <p:nvPr/>
        </p:nvSpPr>
        <p:spPr>
          <a:xfrm>
            <a:off x="3995936" y="482013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C8477-BC60-482C-A504-EEFEAA9040EE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25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28600" y="4869657"/>
            <a:ext cx="2362200" cy="273844"/>
          </a:xfrm>
          <a:prstGeom prst="rect">
            <a:avLst/>
          </a:prstGeom>
        </p:spPr>
        <p:txBody>
          <a:bodyPr/>
          <a:lstStyle/>
          <a:p>
            <a:fld id="{ABA3E724-162C-434E-BC47-13AF86BC7030}" type="datetime1">
              <a:rPr lang="fr-BE" smtClean="0"/>
              <a:t>22-10-24</a:t>
            </a:fld>
            <a:endParaRPr lang="en-GB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6C5F1EC8-6C3F-D741-AA5E-3C68A082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024" y="981403"/>
            <a:ext cx="6140152" cy="1549656"/>
          </a:xfrm>
        </p:spPr>
        <p:txBody>
          <a:bodyPr>
            <a:normAutofit fontScale="92500"/>
          </a:bodyPr>
          <a:lstStyle/>
          <a:p>
            <a:pPr algn="just">
              <a:spcAft>
                <a:spcPts val="1200"/>
              </a:spcAft>
            </a:pPr>
            <a:r>
              <a:rPr lang="ru-RU" sz="1500" dirty="0"/>
              <a:t>„Европейската седмица на кодирането е за всеки, от всеки</a:t>
            </a:r>
            <a:r>
              <a:rPr lang="ru-RU" sz="1500" dirty="0" smtClean="0"/>
              <a:t>:</a:t>
            </a:r>
          </a:p>
          <a:p>
            <a:pPr algn="just">
              <a:spcAft>
                <a:spcPts val="1200"/>
              </a:spcAft>
            </a:pPr>
            <a:r>
              <a:rPr lang="ru-RU" sz="1500" dirty="0" smtClean="0"/>
              <a:t>Деца</a:t>
            </a:r>
            <a:r>
              <a:rPr lang="ru-RU" sz="1500" dirty="0"/>
              <a:t>, ученици, студенти, млади хора, възрастни, родители, учители, библиотекари, предприемачи и политици могат да организират и участват в събития, свързани с програмиране.Всеки, който организира дейност, свързана с програмиране, я добавя на картата на codeweek.eu.“</a:t>
            </a:r>
            <a:endParaRPr lang="en-GB" sz="15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74A6368-306B-934E-9A0B-E5AC9546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0467"/>
            <a:ext cx="7543800" cy="709574"/>
          </a:xfrm>
        </p:spPr>
        <p:txBody>
          <a:bodyPr/>
          <a:lstStyle/>
          <a:p>
            <a:r>
              <a:rPr lang="bg-BG" dirty="0"/>
              <a:t>„Кой участва?“</a:t>
            </a:r>
            <a:endParaRPr lang="en-US" dirty="0"/>
          </a:p>
        </p:txBody>
      </p:sp>
      <p:pic>
        <p:nvPicPr>
          <p:cNvPr id="2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E5065A51-3D60-4F64-9A89-FACEE9CD1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" r="810"/>
          <a:stretch/>
        </p:blipFill>
        <p:spPr>
          <a:xfrm>
            <a:off x="3134822" y="2722421"/>
            <a:ext cx="4621802" cy="173112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D0E42F-E522-FC30-DD15-AE3235BA9896}"/>
              </a:ext>
            </a:extLst>
          </p:cNvPr>
          <p:cNvSpPr txBox="1">
            <a:spLocks/>
          </p:cNvSpPr>
          <p:nvPr/>
        </p:nvSpPr>
        <p:spPr>
          <a:xfrm>
            <a:off x="3995936" y="482013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C8477-BC60-482C-A504-EEFEAA9040E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8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28600" y="4869657"/>
            <a:ext cx="2362200" cy="273844"/>
          </a:xfrm>
          <a:prstGeom prst="rect">
            <a:avLst/>
          </a:prstGeom>
        </p:spPr>
        <p:txBody>
          <a:bodyPr/>
          <a:lstStyle/>
          <a:p>
            <a:fld id="{ABA3E724-162C-434E-BC47-13AF86BC7030}" type="datetime1">
              <a:rPr lang="fr-BE" smtClean="0"/>
              <a:t>22-10-24</a:t>
            </a:fld>
            <a:endParaRPr lang="en-GB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C1902B38-5506-6142-AC44-97B8EB87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64" y="10170"/>
            <a:ext cx="7543800" cy="1143000"/>
          </a:xfrm>
        </p:spPr>
        <p:txBody>
          <a:bodyPr/>
          <a:lstStyle/>
          <a:p>
            <a:r>
              <a:rPr lang="ru-RU" dirty="0"/>
              <a:t>„Готови ли сте да се присъедините към приключението?“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5BB9BA7-99D3-4908-AA35-680B2BD21B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6764" y="919657"/>
            <a:ext cx="3120968" cy="403739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081904-CE06-3B65-F462-E40C95CBBCEB}"/>
              </a:ext>
            </a:extLst>
          </p:cNvPr>
          <p:cNvSpPr txBox="1">
            <a:spLocks/>
          </p:cNvSpPr>
          <p:nvPr/>
        </p:nvSpPr>
        <p:spPr>
          <a:xfrm>
            <a:off x="3995936" y="482013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DC8477-BC60-482C-A504-EEFEAA9040EE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01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ADC8477-BC60-482C-A504-EEFEAA9040EE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31" y="3199836"/>
            <a:ext cx="1363429" cy="18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16" y="-9662"/>
            <a:ext cx="1722490" cy="1828800"/>
          </a:xfrm>
          <a:prstGeom prst="ellipse">
            <a:avLst/>
          </a:prstGeom>
          <a:noFill/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609" y="-19615"/>
            <a:ext cx="1535003" cy="18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076" y="55093"/>
            <a:ext cx="1581292" cy="18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23" y="55093"/>
            <a:ext cx="1762843" cy="18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11" y="3314700"/>
            <a:ext cx="1628300" cy="18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8261" y="3314700"/>
            <a:ext cx="1546751" cy="18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46" y="3336758"/>
            <a:ext cx="1486249" cy="18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1711687" y="1915377"/>
            <a:ext cx="5822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 smtClean="0">
                <a:solidFill>
                  <a:srgbClr val="F95C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30B0504020000000003" pitchFamily="66" charset="0"/>
              </a:rPr>
              <a:t>Ще ви запознаем със: </a:t>
            </a:r>
          </a:p>
          <a:p>
            <a:pPr algn="ctr"/>
            <a:r>
              <a:rPr lang="ru-RU" sz="2400" b="1" dirty="0" smtClean="0">
                <a:solidFill>
                  <a:srgbClr val="F95C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30B0504020000000003" pitchFamily="66" charset="0"/>
              </a:rPr>
              <a:t>“</a:t>
            </a:r>
            <a:r>
              <a:rPr lang="ru-RU" sz="2400" b="1" dirty="0">
                <a:solidFill>
                  <a:srgbClr val="F95C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30B0504020000000003" pitchFamily="66" charset="0"/>
              </a:rPr>
              <a:t>Силата на C#: Програмиране за начинаещи и любители”</a:t>
            </a:r>
          </a:p>
          <a:p>
            <a:r>
              <a:rPr lang="bg-BG" dirty="0" smtClean="0">
                <a:solidFill>
                  <a:schemeClr val="bg2"/>
                </a:solidFill>
              </a:rPr>
              <a:t>  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3637" y="1627465"/>
            <a:ext cx="1484026" cy="18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248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092794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04" y="0"/>
            <a:ext cx="4342069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ADC8477-BC60-482C-A504-EEFEAA9040EE}" type="slidenum">
              <a:rPr lang="en-GB" smtClean="0"/>
              <a:t>9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16741" y="3190232"/>
            <a:ext cx="3774643" cy="1629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448" y="0"/>
            <a:ext cx="1950552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923" y="3322758"/>
            <a:ext cx="3397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 Square Sans Pro"/>
              </a:rPr>
              <a:t>Мария Денишева - Илиева</a:t>
            </a:r>
            <a:endParaRPr lang="en-US" sz="2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C Square Sans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923" y="3768454"/>
            <a:ext cx="339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bg-BG" sz="2000" dirty="0" smtClean="0">
                <a:solidFill>
                  <a:schemeClr val="bg2"/>
                </a:solidFill>
                <a:latin typeface="EC Square Sans Pro"/>
              </a:rPr>
              <a:t>Учител по информатика и информационни технологии</a:t>
            </a:r>
            <a:endParaRPr lang="en-US" sz="2000" dirty="0">
              <a:solidFill>
                <a:schemeClr val="bg2"/>
              </a:solidFill>
              <a:latin typeface="EC Square Sans Pro"/>
            </a:endParaRPr>
          </a:p>
        </p:txBody>
      </p:sp>
      <p:pic>
        <p:nvPicPr>
          <p:cNvPr id="15" name="AZ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125D6E1-89AF-4662-A32E-9EF27751E6D7}:27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DF7C299-8DC7-4711-8526-A41F12864367}:26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1A6CD34-99F2-4470-A5DF-EFE75B61A8D1}:26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5E4CFEF-EC47-4192-BE95-EBFF40F240A3}:26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5B1BD1C-082E-45F8-B47A-1C8A2E33E150}:2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0C054F6-EB09-4840-84A0-FD43385B2D6A}:271"/>
</p:tagLst>
</file>

<file path=ppt/theme/theme1.xml><?xml version="1.0" encoding="utf-8"?>
<a:theme xmlns:a="http://schemas.openxmlformats.org/drawingml/2006/main" name="Office Theme">
  <a:themeElements>
    <a:clrScheme name="Personnalisé 2">
      <a:dk1>
        <a:srgbClr val="EB5C36"/>
      </a:dk1>
      <a:lt1>
        <a:srgbClr val="1F497D"/>
      </a:lt1>
      <a:dk2>
        <a:srgbClr val="000000"/>
      </a:dk2>
      <a:lt2>
        <a:srgbClr val="FFFFFF"/>
      </a:lt2>
      <a:accent1>
        <a:srgbClr val="EB5C36"/>
      </a:accent1>
      <a:accent2>
        <a:srgbClr val="FFFD3A"/>
      </a:accent2>
      <a:accent3>
        <a:srgbClr val="00B7ED"/>
      </a:accent3>
      <a:accent4>
        <a:srgbClr val="981A80"/>
      </a:accent4>
      <a:accent5>
        <a:srgbClr val="E5007E"/>
      </a:accent5>
      <a:accent6>
        <a:srgbClr val="F79646"/>
      </a:accent6>
      <a:hlink>
        <a:srgbClr val="1F497D"/>
      </a:hlink>
      <a:folHlink>
        <a:srgbClr val="800080"/>
      </a:folHlink>
    </a:clrScheme>
    <a:fontScheme name="EU Code Week">
      <a:majorFont>
        <a:latin typeface="EC Square Sans Pro Medium"/>
        <a:ea typeface=""/>
        <a:cs typeface=""/>
      </a:majorFont>
      <a:minorFont>
        <a:latin typeface="EC Squar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U_CodeWeek_02.07.19" id="{6342E7A0-DA07-6045-B0F6-EE6999B57C28}" vid="{398CF691-A9BA-404C-A50B-0594E4ECF492}"/>
    </a:ext>
  </a:extLst>
</a:theme>
</file>

<file path=ppt/theme/theme2.xml><?xml version="1.0" encoding="utf-8"?>
<a:theme xmlns:a="http://schemas.openxmlformats.org/drawingml/2006/main" name="1_Office Theme">
  <a:themeElements>
    <a:clrScheme name="Personnalisé 2">
      <a:dk1>
        <a:srgbClr val="EB5C36"/>
      </a:dk1>
      <a:lt1>
        <a:srgbClr val="1F497D"/>
      </a:lt1>
      <a:dk2>
        <a:srgbClr val="000000"/>
      </a:dk2>
      <a:lt2>
        <a:srgbClr val="FFFFFF"/>
      </a:lt2>
      <a:accent1>
        <a:srgbClr val="EB5C36"/>
      </a:accent1>
      <a:accent2>
        <a:srgbClr val="FFFD3A"/>
      </a:accent2>
      <a:accent3>
        <a:srgbClr val="00B7ED"/>
      </a:accent3>
      <a:accent4>
        <a:srgbClr val="981A80"/>
      </a:accent4>
      <a:accent5>
        <a:srgbClr val="E5007E"/>
      </a:accent5>
      <a:accent6>
        <a:srgbClr val="F79646"/>
      </a:accent6>
      <a:hlink>
        <a:srgbClr val="1F497D"/>
      </a:hlink>
      <a:folHlink>
        <a:srgbClr val="800080"/>
      </a:folHlink>
    </a:clrScheme>
    <a:fontScheme name="EU Code Week">
      <a:majorFont>
        <a:latin typeface="EC Square Sans Pro Medium"/>
        <a:ea typeface=""/>
        <a:cs typeface=""/>
      </a:majorFont>
      <a:minorFont>
        <a:latin typeface="EC Squar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U_CodeWeek_02.07.19" id="{6342E7A0-DA07-6045-B0F6-EE6999B57C28}" vid="{398CF691-A9BA-404C-A50B-0594E4ECF492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df8c997-6be4-4ad3-bcd7-b437e60cf1dd" xsi:nil="true"/>
    <lcf76f155ced4ddcb4097134ff3c332f xmlns="28ed548b-06d4-4d5d-ada0-bc6201e4ab8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0BA3EA1FE41A48A631AA12CEBB2FF0" ma:contentTypeVersion="18" ma:contentTypeDescription="Create a new document." ma:contentTypeScope="" ma:versionID="95afb1ad66af6897c213ab1e56da0bd7">
  <xsd:schema xmlns:xsd="http://www.w3.org/2001/XMLSchema" xmlns:xs="http://www.w3.org/2001/XMLSchema" xmlns:p="http://schemas.microsoft.com/office/2006/metadata/properties" xmlns:ns2="28ed548b-06d4-4d5d-ada0-bc6201e4ab8f" xmlns:ns3="3df8c997-6be4-4ad3-bcd7-b437e60cf1dd" targetNamespace="http://schemas.microsoft.com/office/2006/metadata/properties" ma:root="true" ma:fieldsID="4289aed48dc0e38e0a30e817aed727c7" ns2:_="" ns3:_="">
    <xsd:import namespace="28ed548b-06d4-4d5d-ada0-bc6201e4ab8f"/>
    <xsd:import namespace="3df8c997-6be4-4ad3-bcd7-b437e60cf1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ed548b-06d4-4d5d-ada0-bc6201e4ab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2b2fad6-9d2c-441c-a321-3f5f1e9bd9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f8c997-6be4-4ad3-bcd7-b437e60cf1d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0b8cd80-49c4-47a4-a63e-d0803dbde60a}" ma:internalName="TaxCatchAll" ma:showField="CatchAllData" ma:web="3df8c997-6be4-4ad3-bcd7-b437e60cf1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94A68-4DBA-4635-9301-D5EB85424C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ACEADB-6305-47AB-9806-7C50C9386B80}">
  <ds:schemaRefs>
    <ds:schemaRef ds:uri="http://purl.org/dc/terms/"/>
    <ds:schemaRef ds:uri="28ed548b-06d4-4d5d-ada0-bc6201e4ab8f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3df8c997-6be4-4ad3-bcd7-b437e60cf1d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7A28E85-2800-43C2-AD03-70DE018B7E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ed548b-06d4-4d5d-ada0-bc6201e4ab8f"/>
    <ds:schemaRef ds:uri="3df8c997-6be4-4ad3-bcd7-b437e60cf1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EU_CodeWeek_02.07.19_V2</Template>
  <TotalTime>2781</TotalTime>
  <Words>582</Words>
  <Application>Microsoft Office PowerPoint</Application>
  <PresentationFormat>On-screen Show (16:9)</PresentationFormat>
  <Paragraphs>117</Paragraphs>
  <Slides>20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EC Square Sans Pro Medium</vt:lpstr>
      <vt:lpstr>EC Square Sans Cond Pro Medium</vt:lpstr>
      <vt:lpstr>Arial</vt:lpstr>
      <vt:lpstr>Calibri</vt:lpstr>
      <vt:lpstr>EC Square Sans Pro</vt:lpstr>
      <vt:lpstr>Segoe Script</vt:lpstr>
      <vt:lpstr>Office Theme</vt:lpstr>
      <vt:lpstr>1_Office Theme</vt:lpstr>
      <vt:lpstr>Европейска седмица на кодирането в ПГ „Пейо Яворов“</vt:lpstr>
      <vt:lpstr>Какво е EU Code Week?</vt:lpstr>
      <vt:lpstr>"Европейската седмица на кодирането има за цел да предостави основни умения за програмиране и дигитална грамотност на всеки по забавен и увлекателен начин!"</vt:lpstr>
      <vt:lpstr>"Нашата общност"</vt:lpstr>
      <vt:lpstr>"Цели на Европейската седмица на кодирането"</vt:lpstr>
      <vt:lpstr>„Кой участва?“</vt:lpstr>
      <vt:lpstr>„Готови ли сте да се присъедините към приключението?“</vt:lpstr>
      <vt:lpstr>PowerPoint Presentation</vt:lpstr>
      <vt:lpstr>PowerPoint Presentation</vt:lpstr>
      <vt:lpstr>Първи проект: On-line магазин, създаден с помощта на Windows Form Application </vt:lpstr>
      <vt:lpstr>Втори проект: On-line магазин, създаден с помощта на Console Application</vt:lpstr>
      <vt:lpstr>Трети проект: Човече с променящо се изражение и цвят</vt:lpstr>
      <vt:lpstr>Четвърти проект: Интерактивни диаграми с множество форми</vt:lpstr>
      <vt:lpstr>Пети проект: Анимация на кола с помощта на таймери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Week at School</dc:title>
  <dc:creator>Gillebert, Margaux</dc:creator>
  <cp:lastModifiedBy>Maria</cp:lastModifiedBy>
  <cp:revision>105</cp:revision>
  <dcterms:created xsi:type="dcterms:W3CDTF">2019-07-05T07:41:55Z</dcterms:created>
  <dcterms:modified xsi:type="dcterms:W3CDTF">2024-10-22T17:20:17Z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0x0101006F0BA3EA1FE41A48A631AA12CEBB2FF0</vt:lpwstr>
  </property>
  <property fmtid="{D5CDD505-2E9C-101B-9397-08002B2CF9AE}" pid="3" name="MSIP_Label_6bd9ddd1-4d20-43f6-abfa-fc3c07406f94_Enabled">
    <vt:lpwstr>true</vt:lpwstr>
  </property>
  <property fmtid="{D5CDD505-2E9C-101B-9397-08002B2CF9AE}" pid="4" name="MSIP_Label_6bd9ddd1-4d20-43f6-abfa-fc3c07406f94_SetDate">
    <vt:lpwstr>2022-04-12T07:47:09Z</vt:lpwstr>
  </property>
  <property fmtid="{D5CDD505-2E9C-101B-9397-08002B2CF9AE}" pid="5" name="MSIP_Label_6bd9ddd1-4d20-43f6-abfa-fc3c07406f94_Method">
    <vt:lpwstr>Standard</vt:lpwstr>
  </property>
  <property fmtid="{D5CDD505-2E9C-101B-9397-08002B2CF9AE}" pid="6" name="MSIP_Label_6bd9ddd1-4d20-43f6-abfa-fc3c07406f94_Name">
    <vt:lpwstr>Commission Use</vt:lpwstr>
  </property>
  <property fmtid="{D5CDD505-2E9C-101B-9397-08002B2CF9AE}" pid="7" name="MSIP_Label_6bd9ddd1-4d20-43f6-abfa-fc3c07406f94_SiteId">
    <vt:lpwstr>b24c8b06-522c-46fe-9080-70926f8dddb1</vt:lpwstr>
  </property>
  <property fmtid="{D5CDD505-2E9C-101B-9397-08002B2CF9AE}" pid="8" name="MSIP_Label_6bd9ddd1-4d20-43f6-abfa-fc3c07406f94_ActionId">
    <vt:lpwstr>e385f10a-2741-4cd6-b726-40b07739a673</vt:lpwstr>
  </property>
  <property fmtid="{D5CDD505-2E9C-101B-9397-08002B2CF9AE}" pid="9" name="MSIP_Label_6bd9ddd1-4d20-43f6-abfa-fc3c07406f94_ContentBits">
    <vt:lpwstr>0</vt:lpwstr>
  </property>
  <property fmtid="{D5CDD505-2E9C-101B-9397-08002B2CF9AE}" pid="10" name="Tfs.IsStoryboard">
    <vt:bool>true</vt:bool>
  </property>
</Properties>
</file>